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tags/tag13.xml" ContentType="application/vnd.openxmlformats-officedocument.presentationml.tags+xml"/>
  <Override PartName="/ppt/notesSlides/notesSlide8.xml" ContentType="application/vnd.openxmlformats-officedocument.presentationml.notesSlide+xml"/>
  <Override PartName="/ppt/tags/tag14.xml" ContentType="application/vnd.openxmlformats-officedocument.presentationml.tags+xml"/>
  <Override PartName="/ppt/notesSlides/notesSlide9.xml" ContentType="application/vnd.openxmlformats-officedocument.presentationml.notesSlide+xml"/>
  <Override PartName="/ppt/tags/tag15.xml" ContentType="application/vnd.openxmlformats-officedocument.presentationml.tags+xml"/>
  <Override PartName="/ppt/notesSlides/notesSlide10.xml" ContentType="application/vnd.openxmlformats-officedocument.presentationml.notesSlide+xml"/>
  <Override PartName="/ppt/tags/tag16.xml" ContentType="application/vnd.openxmlformats-officedocument.presentationml.tags+xml"/>
  <Override PartName="/ppt/notesSlides/notesSlide11.xml" ContentType="application/vnd.openxmlformats-officedocument.presentationml.notesSlide+xml"/>
  <Override PartName="/ppt/tags/tag17.xml" ContentType="application/vnd.openxmlformats-officedocument.presentationml.tags+xml"/>
  <Override PartName="/ppt/notesSlides/notesSlide12.xml" ContentType="application/vnd.openxmlformats-officedocument.presentationml.notesSlide+xml"/>
  <Override PartName="/ppt/tags/tag18.xml" ContentType="application/vnd.openxmlformats-officedocument.presentationml.tags+xml"/>
  <Override PartName="/ppt/notesSlides/notesSlide13.xml" ContentType="application/vnd.openxmlformats-officedocument.presentationml.notesSlide+xml"/>
  <Override PartName="/ppt/tags/tag19.xml" ContentType="application/vnd.openxmlformats-officedocument.presentationml.tags+xml"/>
  <Override PartName="/ppt/notesSlides/notesSlide14.xml" ContentType="application/vnd.openxmlformats-officedocument.presentationml.notesSlide+xml"/>
  <Override PartName="/ppt/tags/tag20.xml" ContentType="application/vnd.openxmlformats-officedocument.presentationml.tags+xml"/>
  <Override PartName="/ppt/notesSlides/notesSlide15.xml" ContentType="application/vnd.openxmlformats-officedocument.presentationml.notesSlide+xml"/>
  <Override PartName="/ppt/tags/tag21.xml" ContentType="application/vnd.openxmlformats-officedocument.presentationml.tags+xml"/>
  <Override PartName="/ppt/notesSlides/notesSlide16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22.xml" ContentType="application/vnd.openxmlformats-officedocument.presentationml.notesSlide+xml"/>
  <Override PartName="/ppt/tags/tag30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28.xml" ContentType="application/vnd.openxmlformats-officedocument.presentationml.notesSlide+xml"/>
  <Override PartName="/ppt/tags/tag3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67" r:id="rId3"/>
    <p:sldId id="270" r:id="rId4"/>
    <p:sldId id="271" r:id="rId5"/>
    <p:sldId id="272" r:id="rId6"/>
    <p:sldId id="300" r:id="rId7"/>
    <p:sldId id="273" r:id="rId8"/>
    <p:sldId id="274" r:id="rId9"/>
    <p:sldId id="275" r:id="rId10"/>
    <p:sldId id="276" r:id="rId11"/>
    <p:sldId id="269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9" r:id="rId21"/>
    <p:sldId id="286" r:id="rId22"/>
    <p:sldId id="287" r:id="rId23"/>
    <p:sldId id="290" r:id="rId24"/>
    <p:sldId id="288" r:id="rId25"/>
    <p:sldId id="291" r:id="rId26"/>
    <p:sldId id="292" r:id="rId27"/>
    <p:sldId id="293" r:id="rId28"/>
    <p:sldId id="294" r:id="rId29"/>
    <p:sldId id="297" r:id="rId30"/>
    <p:sldId id="298" r:id="rId31"/>
    <p:sldId id="299" r:id="rId32"/>
    <p:sldId id="301" r:id="rId33"/>
    <p:sldId id="302" r:id="rId34"/>
    <p:sldId id="303" r:id="rId35"/>
    <p:sldId id="304" r:id="rId36"/>
    <p:sldId id="305" r:id="rId37"/>
    <p:sldId id="306" r:id="rId38"/>
    <p:sldId id="308" r:id="rId39"/>
    <p:sldId id="310" r:id="rId40"/>
    <p:sldId id="309" r:id="rId41"/>
    <p:sldId id="311" r:id="rId42"/>
    <p:sldId id="312" r:id="rId43"/>
    <p:sldId id="313" r:id="rId44"/>
    <p:sldId id="314" r:id="rId45"/>
    <p:sldId id="315" r:id="rId46"/>
    <p:sldId id="316" r:id="rId47"/>
    <p:sldId id="317" r:id="rId48"/>
    <p:sldId id="318" r:id="rId49"/>
    <p:sldId id="307" r:id="rId50"/>
    <p:sldId id="277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gif>
</file>

<file path=ppt/media/image2.gif>
</file>

<file path=ppt/media/image3.jp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AE9461-974D-A646-BCCB-EDA2D1841F55}" type="datetimeFigureOut">
              <a:rPr lang="en-US" smtClean="0"/>
              <a:t>3/18/18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94B28-D5FA-DE42-B062-BB1B3CF97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86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09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063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063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493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569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3115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537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73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38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4661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065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4579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945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8349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9462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0027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544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94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438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44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73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23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94B28-D5FA-DE42-B062-BB1B3CF9709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5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97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13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41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63985-A040-C74C-ACCA-E3BA4375FA69}" type="datetimeFigureOut">
              <a:rPr lang="en-US" smtClean="0"/>
              <a:t>3/18/18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F5DE6-A400-A447-B01B-0D37ADD91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2.gif"/><Relationship Id="rId1" Type="http://schemas.openxmlformats.org/officeDocument/2006/relationships/tags" Target="../tags/tag19.xml"/><Relationship Id="rId2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3.jpg"/><Relationship Id="rId1" Type="http://schemas.openxmlformats.org/officeDocument/2006/relationships/tags" Target="../tags/tag20.xml"/><Relationship Id="rId2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3.jpg"/><Relationship Id="rId1" Type="http://schemas.openxmlformats.org/officeDocument/2006/relationships/tags" Target="../tags/tag21.xml"/><Relationship Id="rId2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.g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image" Target="../media/image5.jpg"/><Relationship Id="rId1" Type="http://schemas.openxmlformats.org/officeDocument/2006/relationships/tags" Target="../tags/tag25.xml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.gi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40.xml"/><Relationship Id="rId4" Type="http://schemas.openxmlformats.org/officeDocument/2006/relationships/slide" Target="slide5.xml"/><Relationship Id="rId5" Type="http://schemas.openxmlformats.org/officeDocument/2006/relationships/slide" Target="slide42.xml"/><Relationship Id="rId6" Type="http://schemas.openxmlformats.org/officeDocument/2006/relationships/slide" Target="slide43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40.xml"/><Relationship Id="rId4" Type="http://schemas.openxmlformats.org/officeDocument/2006/relationships/slide" Target="slide5.xml"/><Relationship Id="rId5" Type="http://schemas.openxmlformats.org/officeDocument/2006/relationships/slide" Target="slide41.xml"/><Relationship Id="rId6" Type="http://schemas.openxmlformats.org/officeDocument/2006/relationships/slide" Target="slide43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40.xml"/><Relationship Id="rId4" Type="http://schemas.openxmlformats.org/officeDocument/2006/relationships/slide" Target="slide5.xml"/><Relationship Id="rId5" Type="http://schemas.openxmlformats.org/officeDocument/2006/relationships/slide" Target="slide41.xml"/><Relationship Id="rId6" Type="http://schemas.openxmlformats.org/officeDocument/2006/relationships/slide" Target="slide43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.gi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slide" Target="slide4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slide" Target="slide4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slide" Target="slide4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661959" y="5148729"/>
            <a:ext cx="410882" cy="410882"/>
          </a:xfrm>
          <a:prstGeom prst="rect">
            <a:avLst/>
          </a:prstGeom>
        </p:spPr>
      </p:pic>
      <p:sp>
        <p:nvSpPr>
          <p:cNvPr id="7" name="Teardrop 6"/>
          <p:cNvSpPr/>
          <p:nvPr/>
        </p:nvSpPr>
        <p:spPr>
          <a:xfrm>
            <a:off x="4879041" y="208429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5180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6"/>
    </mc:Choice>
    <mc:Fallback xmlns="">
      <p:transition spd="slow" advTm="4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Installation Time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486888" y="1514427"/>
            <a:ext cx="8692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That’s all we need from you for now. The system will reboot in 5 seconds to start the installation.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9"/>
    </mc:Choice>
    <mc:Fallback>
      <p:transition spd="slow" advTm="5279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Rebooting</a:t>
            </a:r>
            <a:r>
              <a:rPr lang="mr-IN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…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947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985">
        <p:fade/>
      </p:transition>
    </mc:Choice>
    <mc:Fallback xmlns="">
      <p:transition spd="med" advTm="99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661959" y="5148729"/>
            <a:ext cx="410882" cy="410882"/>
          </a:xfrm>
          <a:prstGeom prst="rect">
            <a:avLst/>
          </a:prstGeom>
        </p:spPr>
      </p:pic>
      <p:sp>
        <p:nvSpPr>
          <p:cNvPr id="7" name="Teardrop 6"/>
          <p:cNvSpPr/>
          <p:nvPr/>
        </p:nvSpPr>
        <p:spPr>
          <a:xfrm>
            <a:off x="4879041" y="208429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56669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6"/>
    </mc:Choice>
    <mc:Fallback>
      <p:transition spd="slow" advTm="4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Smart Operations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7418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9"/>
    </mc:Choice>
    <mc:Fallback>
      <p:transition spd="slow" advTm="7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Oval 4"/>
          <p:cNvSpPr>
            <a:spLocks/>
          </p:cNvSpPr>
          <p:nvPr/>
        </p:nvSpPr>
        <p:spPr>
          <a:xfrm>
            <a:off x="5465885" y="2801816"/>
            <a:ext cx="1260230" cy="125436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/>
          </p:cNvSpPr>
          <p:nvPr/>
        </p:nvSpPr>
        <p:spPr>
          <a:xfrm>
            <a:off x="5769220" y="3083169"/>
            <a:ext cx="653561" cy="69166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5706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367">
        <p:fade/>
      </p:transition>
    </mc:Choice>
    <mc:Fallback>
      <p:transition spd="med" advTm="736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Live Disc </a:t>
            </a:r>
            <a:r>
              <a:rPr lang="en-US" sz="3600" dirty="0" err="1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Bootup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3089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985">
        <p:fade/>
      </p:transition>
    </mc:Choice>
    <mc:Fallback>
      <p:transition spd="med" advTm="99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5087179" y="2730200"/>
            <a:ext cx="1852550" cy="1779456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3207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811014" y="1075764"/>
            <a:ext cx="910209" cy="914401"/>
          </a:xfrm>
          <a:prstGeom prst="teardrop">
            <a:avLst>
              <a:gd name="adj" fmla="val 9419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21223" y="1075764"/>
            <a:ext cx="42492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/>
              <a:t>Notia</a:t>
            </a:r>
            <a:r>
              <a:rPr lang="en-US" sz="5400" dirty="0" smtClean="0"/>
              <a:t> Installer</a:t>
            </a:r>
            <a:endParaRPr lang="en-US" sz="5400" dirty="0"/>
          </a:p>
        </p:txBody>
      </p:sp>
      <p:sp>
        <p:nvSpPr>
          <p:cNvPr id="5" name="TextBox 4"/>
          <p:cNvSpPr txBox="1"/>
          <p:nvPr/>
        </p:nvSpPr>
        <p:spPr>
          <a:xfrm>
            <a:off x="811014" y="1999094"/>
            <a:ext cx="741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Unpacking files</a:t>
            </a:r>
            <a:r>
              <a:rPr lang="mr-IN" sz="3600" dirty="0" smtClean="0"/>
              <a:t>…</a:t>
            </a:r>
            <a:endParaRPr lang="en-US" sz="3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613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811014" y="1075764"/>
            <a:ext cx="910209" cy="914401"/>
          </a:xfrm>
          <a:prstGeom prst="teardrop">
            <a:avLst>
              <a:gd name="adj" fmla="val 9419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21223" y="1075764"/>
            <a:ext cx="42492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/>
              <a:t>Notia</a:t>
            </a:r>
            <a:r>
              <a:rPr lang="en-US" sz="5400" dirty="0" smtClean="0"/>
              <a:t> Installer</a:t>
            </a:r>
            <a:endParaRPr lang="en-US" sz="5400" dirty="0"/>
          </a:p>
        </p:txBody>
      </p:sp>
      <p:sp>
        <p:nvSpPr>
          <p:cNvPr id="5" name="TextBox 4"/>
          <p:cNvSpPr txBox="1"/>
          <p:nvPr/>
        </p:nvSpPr>
        <p:spPr>
          <a:xfrm>
            <a:off x="811014" y="1999094"/>
            <a:ext cx="741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Installing system</a:t>
            </a:r>
            <a:r>
              <a:rPr lang="mr-IN" sz="3600" dirty="0" smtClean="0"/>
              <a:t>…</a:t>
            </a:r>
            <a:endParaRPr lang="en-US" sz="3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0636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811014" y="1075764"/>
            <a:ext cx="910209" cy="914401"/>
          </a:xfrm>
          <a:prstGeom prst="teardrop">
            <a:avLst>
              <a:gd name="adj" fmla="val 9419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21223" y="1075764"/>
            <a:ext cx="42492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/>
              <a:t>Notia</a:t>
            </a:r>
            <a:r>
              <a:rPr lang="en-US" sz="5400" dirty="0" smtClean="0"/>
              <a:t> Installer</a:t>
            </a:r>
            <a:endParaRPr lang="en-US" sz="5400" dirty="0"/>
          </a:p>
        </p:txBody>
      </p:sp>
      <p:sp>
        <p:nvSpPr>
          <p:cNvPr id="5" name="TextBox 4"/>
          <p:cNvSpPr txBox="1"/>
          <p:nvPr/>
        </p:nvSpPr>
        <p:spPr>
          <a:xfrm>
            <a:off x="811014" y="1999094"/>
            <a:ext cx="741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Installing fonts</a:t>
            </a:r>
            <a:r>
              <a:rPr lang="mr-IN" sz="3600" dirty="0" smtClean="0"/>
              <a:t>…</a:t>
            </a:r>
            <a:endParaRPr lang="en-US" sz="3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1690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Smart Operations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751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79"/>
    </mc:Choice>
    <mc:Fallback xmlns="">
      <p:transition spd="slow" advTm="7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811014" y="1075764"/>
            <a:ext cx="910209" cy="914401"/>
          </a:xfrm>
          <a:prstGeom prst="teardrop">
            <a:avLst>
              <a:gd name="adj" fmla="val 9419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21223" y="1075764"/>
            <a:ext cx="4773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latin typeface="Futura Medium" charset="0"/>
                <a:ea typeface="Futura Medium" charset="0"/>
                <a:cs typeface="Futura Medium" charset="0"/>
              </a:rPr>
              <a:t>Notia</a:t>
            </a:r>
            <a:r>
              <a:rPr lang="en-US" sz="5400" dirty="0" smtClean="0">
                <a:latin typeface="Futura Medium" charset="0"/>
                <a:ea typeface="Futura Medium" charset="0"/>
                <a:cs typeface="Futura Medium" charset="0"/>
              </a:rPr>
              <a:t> Installer</a:t>
            </a:r>
            <a:endParaRPr lang="en-US" sz="54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1014" y="1990165"/>
            <a:ext cx="741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venir Next Ultra Light" charset="0"/>
                <a:ea typeface="Avenir Next Ultra Light" charset="0"/>
                <a:cs typeface="Avenir Next Ultra Light" charset="0"/>
              </a:rPr>
              <a:t>Installing drivers</a:t>
            </a:r>
            <a:r>
              <a:rPr lang="mr-IN" sz="3600" dirty="0" smtClean="0">
                <a:latin typeface="Avenir Next Ultra Light" charset="0"/>
                <a:ea typeface="Avenir Next Ultra Light" charset="0"/>
                <a:cs typeface="Avenir Next Ultra Light" charset="0"/>
              </a:rPr>
              <a:t>…</a:t>
            </a:r>
            <a:endParaRPr lang="en-US" sz="3600" dirty="0"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4152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9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811014" y="1075764"/>
            <a:ext cx="910209" cy="914401"/>
          </a:xfrm>
          <a:prstGeom prst="teardrop">
            <a:avLst>
              <a:gd name="adj" fmla="val 9419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21223" y="1075764"/>
            <a:ext cx="4773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latin typeface="Futura Medium" charset="0"/>
                <a:ea typeface="Futura Medium" charset="0"/>
                <a:cs typeface="Futura Medium" charset="0"/>
              </a:rPr>
              <a:t>Notia</a:t>
            </a:r>
            <a:r>
              <a:rPr lang="en-US" sz="5400" dirty="0" smtClean="0">
                <a:latin typeface="Futura Medium" charset="0"/>
                <a:ea typeface="Futura Medium" charset="0"/>
                <a:cs typeface="Futura Medium" charset="0"/>
              </a:rPr>
              <a:t> Installer</a:t>
            </a:r>
            <a:endParaRPr lang="en-US" sz="54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1014" y="1990165"/>
            <a:ext cx="741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venir Next Ultra Light" charset="0"/>
                <a:ea typeface="Avenir Next Ultra Light" charset="0"/>
                <a:cs typeface="Avenir Next Ultra Light" charset="0"/>
              </a:rPr>
              <a:t>Installing apps</a:t>
            </a:r>
            <a:r>
              <a:rPr lang="mr-IN" sz="3600" dirty="0" smtClean="0">
                <a:latin typeface="Avenir Next Ultra Light" charset="0"/>
                <a:ea typeface="Avenir Next Ultra Light" charset="0"/>
                <a:cs typeface="Avenir Next Ultra Light" charset="0"/>
              </a:rPr>
              <a:t>…</a:t>
            </a:r>
            <a:endParaRPr lang="en-US" sz="3600" dirty="0"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0618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811014" y="1075764"/>
            <a:ext cx="910209" cy="914401"/>
          </a:xfrm>
          <a:prstGeom prst="teardrop">
            <a:avLst>
              <a:gd name="adj" fmla="val 9419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21223" y="1075764"/>
            <a:ext cx="4773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latin typeface="Futura Medium" charset="0"/>
                <a:ea typeface="Futura Medium" charset="0"/>
                <a:cs typeface="Futura Medium" charset="0"/>
              </a:rPr>
              <a:t>Notia</a:t>
            </a:r>
            <a:r>
              <a:rPr lang="en-US" sz="5400" dirty="0" smtClean="0">
                <a:latin typeface="Futura Medium" charset="0"/>
                <a:ea typeface="Futura Medium" charset="0"/>
                <a:cs typeface="Futura Medium" charset="0"/>
              </a:rPr>
              <a:t> Installer</a:t>
            </a:r>
            <a:endParaRPr lang="en-US" sz="54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1014" y="1990165"/>
            <a:ext cx="741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venir Next Ultra Light" charset="0"/>
                <a:ea typeface="Avenir Next Ultra Light" charset="0"/>
                <a:cs typeface="Avenir Next Ultra Light" charset="0"/>
              </a:rPr>
              <a:t>Installing wallpapers</a:t>
            </a:r>
            <a:r>
              <a:rPr lang="mr-IN" sz="3600" dirty="0" smtClean="0">
                <a:latin typeface="Avenir Next Ultra Light" charset="0"/>
                <a:ea typeface="Avenir Next Ultra Light" charset="0"/>
                <a:cs typeface="Avenir Next Ultra Light" charset="0"/>
              </a:rPr>
              <a:t>…</a:t>
            </a:r>
            <a:endParaRPr lang="en-US" sz="3600" dirty="0"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4930150" y="2324693"/>
            <a:ext cx="1578226" cy="1588400"/>
          </a:xfrm>
          <a:prstGeom prst="teardrop">
            <a:avLst>
              <a:gd name="adj" fmla="val 94193"/>
            </a:avLst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55602" y="4706470"/>
            <a:ext cx="4773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Almost done</a:t>
            </a:r>
            <a:r>
              <a:rPr lang="mr-IN" sz="54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…</a:t>
            </a:r>
            <a:endParaRPr lang="en-US" sz="54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1014" y="5629800"/>
            <a:ext cx="1032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We are finding the best settings for your system</a:t>
            </a:r>
            <a:r>
              <a:rPr lang="mr-IN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…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721" y="3639469"/>
            <a:ext cx="2011083" cy="1838165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30772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7">
        <p:fade/>
      </p:transition>
    </mc:Choice>
    <mc:Fallback>
      <p:transition spd="med" advTm="30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811014" y="1075764"/>
            <a:ext cx="910209" cy="914401"/>
          </a:xfrm>
          <a:prstGeom prst="teardrop">
            <a:avLst>
              <a:gd name="adj" fmla="val 9419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21223" y="1075764"/>
            <a:ext cx="4773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latin typeface="Futura Medium" charset="0"/>
                <a:ea typeface="Futura Medium" charset="0"/>
                <a:cs typeface="Futura Medium" charset="0"/>
              </a:rPr>
              <a:t>Notia</a:t>
            </a:r>
            <a:r>
              <a:rPr lang="en-US" sz="5400" dirty="0" smtClean="0">
                <a:latin typeface="Futura Medium" charset="0"/>
                <a:ea typeface="Futura Medium" charset="0"/>
                <a:cs typeface="Futura Medium" charset="0"/>
              </a:rPr>
              <a:t> Installer</a:t>
            </a:r>
            <a:endParaRPr lang="en-US" sz="54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1014" y="1990165"/>
            <a:ext cx="741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Futura Medium" charset="0"/>
                <a:ea typeface="Futura Medium" charset="0"/>
                <a:cs typeface="Futura Medium" charset="0"/>
              </a:rPr>
              <a:t>Applying changes</a:t>
            </a:r>
            <a:r>
              <a:rPr lang="mr-IN" sz="3600" dirty="0" smtClean="0">
                <a:latin typeface="Futura Medium" charset="0"/>
                <a:ea typeface="Futura Medium" charset="0"/>
                <a:cs typeface="Futura Medium" charset="0"/>
              </a:rPr>
              <a:t>…</a:t>
            </a:r>
            <a:endParaRPr lang="en-US" sz="36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47365" y="54595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8302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7">
        <p:fade/>
      </p:transition>
    </mc:Choice>
    <mc:Fallback>
      <p:transition spd="med" advTm="30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811014" y="1075764"/>
            <a:ext cx="910209" cy="914401"/>
          </a:xfrm>
          <a:prstGeom prst="teardrop">
            <a:avLst>
              <a:gd name="adj" fmla="val 94193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21223" y="1075764"/>
            <a:ext cx="47737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latin typeface="Futura Medium" charset="0"/>
                <a:ea typeface="Futura Medium" charset="0"/>
                <a:cs typeface="Futura Medium" charset="0"/>
              </a:rPr>
              <a:t>Notia</a:t>
            </a:r>
            <a:r>
              <a:rPr lang="en-US" sz="5400" dirty="0" smtClean="0">
                <a:latin typeface="Futura Medium" charset="0"/>
                <a:ea typeface="Futura Medium" charset="0"/>
                <a:cs typeface="Futura Medium" charset="0"/>
              </a:rPr>
              <a:t> Installer</a:t>
            </a:r>
            <a:endParaRPr lang="en-US" sz="54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1014" y="1990165"/>
            <a:ext cx="74182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Futura Medium" charset="0"/>
                <a:ea typeface="Futura Medium" charset="0"/>
                <a:cs typeface="Futura Medium" charset="0"/>
              </a:rPr>
              <a:t>The system will now reboot to complete the installation.</a:t>
            </a:r>
            <a:endParaRPr lang="en-US" sz="36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47365" y="54595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593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7">
        <p:fade/>
      </p:transition>
    </mc:Choice>
    <mc:Fallback>
      <p:transition spd="med" advTm="30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Rebooting</a:t>
            </a:r>
            <a:r>
              <a:rPr lang="mr-IN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…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34433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985">
        <p:fade/>
      </p:transition>
    </mc:Choice>
    <mc:Fallback>
      <p:transition spd="med" advTm="99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661959" y="5148729"/>
            <a:ext cx="410882" cy="410882"/>
          </a:xfrm>
          <a:prstGeom prst="rect">
            <a:avLst/>
          </a:prstGeom>
        </p:spPr>
      </p:pic>
      <p:sp>
        <p:nvSpPr>
          <p:cNvPr id="7" name="Teardrop 6"/>
          <p:cNvSpPr/>
          <p:nvPr/>
        </p:nvSpPr>
        <p:spPr>
          <a:xfrm>
            <a:off x="4879041" y="208429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1359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436">
        <p:fade/>
      </p:transition>
    </mc:Choice>
    <mc:Fallback>
      <p:transition spd="med" advTm="44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Smart Operations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1066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9"/>
    </mc:Choice>
    <mc:Fallback>
      <p:transition spd="slow" advTm="7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201706" y="2393576"/>
            <a:ext cx="12492318" cy="221876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ardrop 1"/>
          <p:cNvSpPr/>
          <p:nvPr/>
        </p:nvSpPr>
        <p:spPr>
          <a:xfrm>
            <a:off x="5006497" y="2613230"/>
            <a:ext cx="1852550" cy="1779456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139083" y="129432"/>
            <a:ext cx="185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Sun 12:16 PM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1250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Oval 4"/>
          <p:cNvSpPr>
            <a:spLocks/>
          </p:cNvSpPr>
          <p:nvPr/>
        </p:nvSpPr>
        <p:spPr>
          <a:xfrm>
            <a:off x="5465885" y="2801816"/>
            <a:ext cx="1260230" cy="125436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/>
          </p:cNvSpPr>
          <p:nvPr/>
        </p:nvSpPr>
        <p:spPr>
          <a:xfrm>
            <a:off x="5769220" y="3083169"/>
            <a:ext cx="653561" cy="69166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73387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367">
        <p:fade/>
      </p:transition>
    </mc:Choice>
    <mc:Fallback xmlns="">
      <p:transition spd="med" advTm="736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9775488" cy="38001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381130" y="129432"/>
            <a:ext cx="1680184" cy="36933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Sun 12:37 </a:t>
            </a:r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PM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Shall we continue?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486888" y="1514427"/>
            <a:ext cx="86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Welcome back!</a:t>
            </a:r>
            <a:endParaRPr lang="en-US" dirty="0">
              <a:latin typeface="+mj-lt"/>
            </a:endParaRPr>
          </a:p>
        </p:txBody>
      </p:sp>
      <p:sp>
        <p:nvSpPr>
          <p:cNvPr id="12" name="Chevron 11"/>
          <p:cNvSpPr/>
          <p:nvPr/>
        </p:nvSpPr>
        <p:spPr>
          <a:xfrm>
            <a:off x="3301340" y="1991097"/>
            <a:ext cx="855023" cy="985652"/>
          </a:xfrm>
          <a:prstGeom prst="chevr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24646" y="1883759"/>
            <a:ext cx="3467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smtClean="0"/>
              <a:t>Next</a:t>
            </a:r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203245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376346"/>
            <a:ext cx="12192000" cy="279203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" name="Teardrop 1"/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9775488" cy="38001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Avenir Next" charset="0"/>
                <a:ea typeface="Avenir Next" charset="0"/>
                <a:cs typeface="Avenir Next" charset="0"/>
              </a:rPr>
              <a:t>Notia</a:t>
            </a:r>
            <a:endParaRPr lang="en-US" b="1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381130" y="129432"/>
            <a:ext cx="1680184" cy="36933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Sun 12:37 </a:t>
            </a:r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PM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6878" y="2437757"/>
            <a:ext cx="72439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latin typeface="Futura Medium" charset="0"/>
                <a:ea typeface="Futura Medium" charset="0"/>
                <a:cs typeface="Futura Medium" charset="0"/>
              </a:rPr>
              <a:t>Notia</a:t>
            </a:r>
            <a:endParaRPr lang="en-US" sz="54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6888" y="3283759"/>
            <a:ext cx="86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Now, we just need to setup a couple more things.</a:t>
            </a:r>
            <a:endParaRPr lang="en-US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12" name="Chevron 11"/>
          <p:cNvSpPr/>
          <p:nvPr/>
        </p:nvSpPr>
        <p:spPr>
          <a:xfrm>
            <a:off x="7174791" y="4075394"/>
            <a:ext cx="855023" cy="985652"/>
          </a:xfrm>
          <a:prstGeom prst="chevr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29814" y="3968056"/>
            <a:ext cx="3467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smtClean="0"/>
              <a:t>Next</a:t>
            </a:r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160476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376346"/>
            <a:ext cx="12192000" cy="279203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" name="Teardrop 1"/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9775488" cy="38001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Avenir Next" charset="0"/>
                <a:ea typeface="Avenir Next" charset="0"/>
                <a:cs typeface="Avenir Next" charset="0"/>
              </a:rPr>
              <a:t>Notia</a:t>
            </a:r>
            <a:endParaRPr lang="en-US" b="1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381130" y="129432"/>
            <a:ext cx="1680184" cy="36933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Sun 12:37 </a:t>
            </a:r>
            <a:r>
              <a:rPr lang="en-US" dirty="0" smtClean="0">
                <a:latin typeface="Avenir Next" charset="0"/>
                <a:ea typeface="Avenir Next" charset="0"/>
                <a:cs typeface="Avenir Next" charset="0"/>
              </a:rPr>
              <a:t>PM</a:t>
            </a:r>
            <a:endParaRPr lang="en-US" dirty="0">
              <a:latin typeface="Avenir Next" charset="0"/>
              <a:ea typeface="Avenir Next" charset="0"/>
              <a:cs typeface="Avenir Nex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6878" y="2437757"/>
            <a:ext cx="72439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latin typeface="Futura Medium" charset="0"/>
                <a:ea typeface="Futura Medium" charset="0"/>
                <a:cs typeface="Futura Medium" charset="0"/>
              </a:rPr>
              <a:t>Notia</a:t>
            </a:r>
            <a:endParaRPr lang="en-US" sz="54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6888" y="3283759"/>
            <a:ext cx="8692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UltraLight" charset="0"/>
                <a:ea typeface="Helvetica Neue UltraLight" charset="0"/>
                <a:cs typeface="Helvetica Neue UltraLight" charset="0"/>
              </a:rPr>
              <a:t>Maybe not, it says here that your system is preconfigured. Let’s turn off this system. If you want to access advanced options, click anywhere BUT the Turn Off button.</a:t>
            </a:r>
            <a:endParaRPr lang="en-US" dirty="0">
              <a:latin typeface="Helvetica Neue UltraLight" charset="0"/>
              <a:ea typeface="Helvetica Neue UltraLight" charset="0"/>
              <a:cs typeface="Helvetica Neue UltraLight" charset="0"/>
            </a:endParaRPr>
          </a:p>
        </p:txBody>
      </p:sp>
      <p:sp>
        <p:nvSpPr>
          <p:cNvPr id="12" name="Chevron 11">
            <a:hlinkClick r:id="" action="ppaction://hlinkshowjump?jump=lastslide"/>
          </p:cNvPr>
          <p:cNvSpPr/>
          <p:nvPr/>
        </p:nvSpPr>
        <p:spPr>
          <a:xfrm>
            <a:off x="7174791" y="4075394"/>
            <a:ext cx="855023" cy="985652"/>
          </a:xfrm>
          <a:prstGeom prst="chevr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hlinkClick r:id="" action="ppaction://hlinkshowjump?jump=lastslide"/>
          </p:cNvPr>
          <p:cNvSpPr txBox="1"/>
          <p:nvPr/>
        </p:nvSpPr>
        <p:spPr>
          <a:xfrm>
            <a:off x="8029814" y="3968056"/>
            <a:ext cx="3467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Turn Off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487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Advanced Options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1175657" y="2253091"/>
            <a:ext cx="86927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Welcome to Advanced Options!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You may access recovery settings such as reinstalling the system, using Disk Utility, debugging crashes, encrypting drives, and setting a firmware password.</a:t>
            </a:r>
            <a:endParaRPr lang="en-US" dirty="0">
              <a:latin typeface="+mj-lt"/>
            </a:endParaRPr>
          </a:p>
        </p:txBody>
      </p:sp>
      <p:sp>
        <p:nvSpPr>
          <p:cNvPr id="7" name="&quot;No&quot; Symbol 6"/>
          <p:cNvSpPr/>
          <p:nvPr/>
        </p:nvSpPr>
        <p:spPr>
          <a:xfrm>
            <a:off x="1175657" y="1615044"/>
            <a:ext cx="486888" cy="464060"/>
          </a:xfrm>
          <a:prstGeom prst="noSmoking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16925" y="1699093"/>
            <a:ext cx="6602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use advanced options, you must restart your computer to installation media.</a:t>
            </a:r>
            <a:endParaRPr lang="en-US" dirty="0"/>
          </a:p>
        </p:txBody>
      </p:sp>
      <p:sp>
        <p:nvSpPr>
          <p:cNvPr id="9" name="Chevron 8"/>
          <p:cNvSpPr/>
          <p:nvPr/>
        </p:nvSpPr>
        <p:spPr>
          <a:xfrm>
            <a:off x="4460174" y="4991241"/>
            <a:ext cx="855023" cy="985652"/>
          </a:xfrm>
          <a:prstGeom prst="chevr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67646" y="4883902"/>
            <a:ext cx="3467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Restart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814634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661959" y="5148729"/>
            <a:ext cx="410882" cy="410882"/>
          </a:xfrm>
          <a:prstGeom prst="rect">
            <a:avLst/>
          </a:prstGeom>
        </p:spPr>
      </p:pic>
      <p:sp>
        <p:nvSpPr>
          <p:cNvPr id="7" name="Teardrop 6"/>
          <p:cNvSpPr/>
          <p:nvPr/>
        </p:nvSpPr>
        <p:spPr>
          <a:xfrm>
            <a:off x="4879041" y="208429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2629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6"/>
    </mc:Choice>
    <mc:Fallback>
      <p:transition spd="slow" advTm="4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Smart Operations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4161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9"/>
    </mc:Choice>
    <mc:Fallback>
      <p:transition spd="slow" advTm="7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Oval 4"/>
          <p:cNvSpPr>
            <a:spLocks/>
          </p:cNvSpPr>
          <p:nvPr/>
        </p:nvSpPr>
        <p:spPr>
          <a:xfrm>
            <a:off x="5465885" y="2801816"/>
            <a:ext cx="1260230" cy="125436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/>
          </p:cNvSpPr>
          <p:nvPr/>
        </p:nvSpPr>
        <p:spPr>
          <a:xfrm>
            <a:off x="5769220" y="3083169"/>
            <a:ext cx="653561" cy="69166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4138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367">
        <p:fade/>
      </p:transition>
    </mc:Choice>
    <mc:Fallback>
      <p:transition spd="med" advTm="736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Live Disc </a:t>
            </a:r>
            <a:r>
              <a:rPr lang="en-US" sz="3600" dirty="0" err="1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Bootup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862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985">
        <p:fade/>
      </p:transition>
    </mc:Choice>
    <mc:Fallback>
      <p:transition spd="med" advTm="99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Advanced Options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1189104" y="1699093"/>
            <a:ext cx="86927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Welcome to Advanced Options!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You may access recovery settings such as reinstalling the system, using Disk Utility, debugging crashes, encrypting drives, and setting a firmware password.</a:t>
            </a:r>
            <a:endParaRPr lang="en-US" dirty="0">
              <a:latin typeface="+mj-lt"/>
            </a:endParaRPr>
          </a:p>
        </p:txBody>
      </p:sp>
      <p:sp>
        <p:nvSpPr>
          <p:cNvPr id="9" name="Chevron 8"/>
          <p:cNvSpPr/>
          <p:nvPr/>
        </p:nvSpPr>
        <p:spPr>
          <a:xfrm>
            <a:off x="4460174" y="4991241"/>
            <a:ext cx="855023" cy="985652"/>
          </a:xfrm>
          <a:prstGeom prst="chevr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67646" y="4883902"/>
            <a:ext cx="3467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Begin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55252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5087179" y="2730200"/>
            <a:ext cx="1852550" cy="1779456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9" name="Teardrop 8"/>
          <p:cNvSpPr/>
          <p:nvPr/>
        </p:nvSpPr>
        <p:spPr>
          <a:xfrm>
            <a:off x="106878" y="129432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Live Disc </a:t>
            </a:r>
            <a:r>
              <a:rPr lang="en-US" sz="3600" dirty="0" err="1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Bootup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525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985">
        <p:fade/>
      </p:transition>
    </mc:Choice>
    <mc:Fallback xmlns="">
      <p:transition spd="med" advTm="99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>
            <a:hlinkClick r:id="rId3" action="ppaction://hlinksldjump"/>
          </p:cNvPr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err="1" smtClean="0"/>
              <a:t>Notia</a:t>
            </a:r>
            <a:r>
              <a:rPr lang="en-US" sz="7200" dirty="0" smtClean="0"/>
              <a:t> Recovery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1189104" y="1699093"/>
            <a:ext cx="8692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You are now in Advanced Options. Click anywhere but the buttons in the </a:t>
            </a:r>
            <a:r>
              <a:rPr lang="en-US" dirty="0" err="1" smtClean="0">
                <a:latin typeface="+mj-lt"/>
              </a:rPr>
              <a:t>topbar</a:t>
            </a:r>
            <a:r>
              <a:rPr lang="en-US" dirty="0" smtClean="0">
                <a:latin typeface="+mj-lt"/>
              </a:rPr>
              <a:t> to access Disk Utility, then to cycle between Firmware and Safe Mode.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1306286" y="129432"/>
            <a:ext cx="110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Reinstall</a:t>
            </a:r>
            <a:endParaRPr lang="en-US" dirty="0"/>
          </a:p>
        </p:txBody>
      </p:sp>
      <p:sp>
        <p:nvSpPr>
          <p:cNvPr id="11" name="TextBox 10">
            <a:hlinkClick r:id="rId5" action="ppaction://hlinksldjump"/>
          </p:cNvPr>
          <p:cNvSpPr txBox="1"/>
          <p:nvPr/>
        </p:nvSpPr>
        <p:spPr>
          <a:xfrm>
            <a:off x="2206367" y="140111"/>
            <a:ext cx="110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Firmware</a:t>
            </a:r>
            <a:endParaRPr lang="en-US" dirty="0"/>
          </a:p>
        </p:txBody>
      </p:sp>
      <p:sp>
        <p:nvSpPr>
          <p:cNvPr id="12" name="TextBox 11">
            <a:hlinkClick r:id="rId6" action="ppaction://hlinksldjump"/>
          </p:cNvPr>
          <p:cNvSpPr txBox="1"/>
          <p:nvPr/>
        </p:nvSpPr>
        <p:spPr>
          <a:xfrm>
            <a:off x="3307105" y="140111"/>
            <a:ext cx="1199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Safe Mode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3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>
            <a:hlinkClick r:id="rId3" action="ppaction://hlinksldjump"/>
          </p:cNvPr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Disk Utility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1189104" y="1699093"/>
            <a:ext cx="86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No problems have been found. All disks have been encrypted.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1306286" y="129432"/>
            <a:ext cx="110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Reinstall</a:t>
            </a:r>
            <a:endParaRPr lang="en-US" dirty="0"/>
          </a:p>
        </p:txBody>
      </p:sp>
      <p:sp>
        <p:nvSpPr>
          <p:cNvPr id="11" name="TextBox 10">
            <a:hlinkClick r:id="rId5" action="ppaction://hlinksldjump"/>
          </p:cNvPr>
          <p:cNvSpPr txBox="1"/>
          <p:nvPr/>
        </p:nvSpPr>
        <p:spPr>
          <a:xfrm>
            <a:off x="2206367" y="140111"/>
            <a:ext cx="110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Firmware</a:t>
            </a:r>
            <a:endParaRPr lang="en-US" dirty="0"/>
          </a:p>
        </p:txBody>
      </p:sp>
      <p:sp>
        <p:nvSpPr>
          <p:cNvPr id="12" name="TextBox 11">
            <a:hlinkClick r:id="rId6" action="ppaction://hlinksldjump"/>
          </p:cNvPr>
          <p:cNvSpPr txBox="1"/>
          <p:nvPr/>
        </p:nvSpPr>
        <p:spPr>
          <a:xfrm>
            <a:off x="3307105" y="140111"/>
            <a:ext cx="1199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Safe Mode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35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>
            <a:hlinkClick r:id="rId3" action="ppaction://hlinksldjump"/>
          </p:cNvPr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Firmware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1189104" y="1699093"/>
            <a:ext cx="86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You are not using </a:t>
            </a:r>
            <a:r>
              <a:rPr lang="en-US" dirty="0" err="1" smtClean="0">
                <a:latin typeface="+mj-lt"/>
              </a:rPr>
              <a:t>Notia</a:t>
            </a:r>
            <a:r>
              <a:rPr lang="en-US" dirty="0" smtClean="0">
                <a:latin typeface="+mj-lt"/>
              </a:rPr>
              <a:t> Firmware, and as such you may not set a firmware password.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1306286" y="129432"/>
            <a:ext cx="110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Reinstall</a:t>
            </a:r>
            <a:endParaRPr lang="en-US" dirty="0"/>
          </a:p>
        </p:txBody>
      </p:sp>
      <p:sp>
        <p:nvSpPr>
          <p:cNvPr id="11" name="TextBox 10">
            <a:hlinkClick r:id="rId5" action="ppaction://hlinksldjump"/>
          </p:cNvPr>
          <p:cNvSpPr txBox="1"/>
          <p:nvPr/>
        </p:nvSpPr>
        <p:spPr>
          <a:xfrm>
            <a:off x="2206367" y="140111"/>
            <a:ext cx="1100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Firmware</a:t>
            </a:r>
            <a:endParaRPr lang="en-US" dirty="0"/>
          </a:p>
        </p:txBody>
      </p:sp>
      <p:sp>
        <p:nvSpPr>
          <p:cNvPr id="12" name="TextBox 11">
            <a:hlinkClick r:id="rId6" action="ppaction://hlinksldjump"/>
          </p:cNvPr>
          <p:cNvSpPr txBox="1"/>
          <p:nvPr/>
        </p:nvSpPr>
        <p:spPr>
          <a:xfrm>
            <a:off x="3307105" y="140111"/>
            <a:ext cx="1199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Safe Mode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60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>
            <a:hlinkClick r:id="" action="ppaction://hlinkshowjump?jump=nextslide"/>
          </p:cNvPr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hlinkClick r:id="" action="ppaction://hlinkshowjump?jump=lastslide"/>
          </p:cNvPr>
          <p:cNvSpPr txBox="1"/>
          <p:nvPr/>
        </p:nvSpPr>
        <p:spPr>
          <a:xfrm>
            <a:off x="605641" y="118753"/>
            <a:ext cx="1774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r>
              <a:rPr lang="en-US" b="1" dirty="0" smtClean="0">
                <a:ea typeface="Futura" charset="0"/>
                <a:cs typeface="Futura" charset="0"/>
              </a:rPr>
              <a:t> Safe Mode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Safe Mode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1189104" y="1699093"/>
            <a:ext cx="8692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Welcome to Safe Mode! In Safe Mode, you may view stats that are not visible to normal developers. Click on the </a:t>
            </a:r>
            <a:r>
              <a:rPr lang="en-US" dirty="0" err="1" smtClean="0">
                <a:latin typeface="+mj-lt"/>
              </a:rPr>
              <a:t>Notia</a:t>
            </a:r>
            <a:r>
              <a:rPr lang="en-US" dirty="0" smtClean="0">
                <a:latin typeface="+mj-lt"/>
              </a:rPr>
              <a:t> Safe Mode button or the </a:t>
            </a:r>
            <a:r>
              <a:rPr lang="en-US" dirty="0" err="1" smtClean="0">
                <a:latin typeface="+mj-lt"/>
              </a:rPr>
              <a:t>Notia</a:t>
            </a:r>
            <a:r>
              <a:rPr lang="en-US" dirty="0" smtClean="0">
                <a:latin typeface="+mj-lt"/>
              </a:rPr>
              <a:t> icon to turn off the system.</a:t>
            </a:r>
            <a:endParaRPr lang="en-US" dirty="0"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89104" y="2576256"/>
            <a:ext cx="8692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WARNING! You have not finished setting up the system. We highly recommend to shut off the system.</a:t>
            </a:r>
            <a:endParaRPr lang="en-US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111" y="3222587"/>
            <a:ext cx="430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Click anywhere but the buttons to continue.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328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miley Face 1"/>
          <p:cNvSpPr/>
          <p:nvPr/>
        </p:nvSpPr>
        <p:spPr>
          <a:xfrm>
            <a:off x="5336241" y="2675964"/>
            <a:ext cx="1519518" cy="1506071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4536374" cy="258532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kernel.panic</a:t>
            </a:r>
            <a:r>
              <a:rPr lang="en-US" dirty="0" smtClean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({</a:t>
            </a:r>
          </a:p>
          <a:p>
            <a:r>
              <a:rPr lang="en-US" dirty="0" smtClean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“v.12”;</a:t>
            </a:r>
          </a:p>
          <a:p>
            <a:r>
              <a:rPr lang="en-US" dirty="0" smtClean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“PAGE_FAULT_MEMORY_LEAK”;</a:t>
            </a:r>
          </a:p>
          <a:p>
            <a:r>
              <a:rPr lang="en-US" dirty="0" smtClean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})</a:t>
            </a:r>
          </a:p>
          <a:p>
            <a:r>
              <a:rPr lang="en-US" dirty="0" smtClean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--[[</a:t>
            </a:r>
          </a:p>
          <a:p>
            <a:r>
              <a:rPr lang="en-US" dirty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Click anywhere to reboot 	the system in to a prompt</a:t>
            </a:r>
          </a:p>
          <a:p>
            <a:r>
              <a:rPr lang="en-US" dirty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to turn off the system.</a:t>
            </a:r>
          </a:p>
          <a:p>
            <a:r>
              <a:rPr lang="en-US" dirty="0" smtClean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]]--</a:t>
            </a:r>
            <a:endParaRPr lang="en-US" dirty="0">
              <a:solidFill>
                <a:schemeClr val="accent6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12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661959" y="5148729"/>
            <a:ext cx="410882" cy="410882"/>
          </a:xfrm>
          <a:prstGeom prst="rect">
            <a:avLst/>
          </a:prstGeom>
        </p:spPr>
      </p:pic>
      <p:sp>
        <p:nvSpPr>
          <p:cNvPr id="7" name="Teardrop 6"/>
          <p:cNvSpPr/>
          <p:nvPr/>
        </p:nvSpPr>
        <p:spPr>
          <a:xfrm>
            <a:off x="4879041" y="208429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7191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6"/>
    </mc:Choice>
    <mc:Fallback>
      <p:transition spd="slow" advTm="4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Smart Operations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8376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79"/>
    </mc:Choice>
    <mc:Fallback>
      <p:transition spd="slow" advTm="7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Oval 4"/>
          <p:cNvSpPr>
            <a:spLocks/>
          </p:cNvSpPr>
          <p:nvPr/>
        </p:nvSpPr>
        <p:spPr>
          <a:xfrm>
            <a:off x="5465885" y="2801816"/>
            <a:ext cx="1260230" cy="125436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/>
          </p:cNvSpPr>
          <p:nvPr/>
        </p:nvSpPr>
        <p:spPr>
          <a:xfrm>
            <a:off x="5769220" y="3083169"/>
            <a:ext cx="653561" cy="691662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0272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367">
        <p:fade/>
      </p:transition>
    </mc:Choice>
    <mc:Fallback>
      <p:transition spd="med" advTm="736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Live Disc </a:t>
            </a:r>
            <a:r>
              <a:rPr lang="en-US" sz="3600" dirty="0" err="1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Bootup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8625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985">
        <p:fade/>
      </p:transition>
    </mc:Choice>
    <mc:Fallback>
      <p:transition spd="med" advTm="99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Advanced Options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1175657" y="2253091"/>
            <a:ext cx="86927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Welcome to Advanced Options!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You may access recovery settings such as reinstalling the system, using Disk Utility, debugging crashes, encrypting drives, and setting a firmware password.</a:t>
            </a:r>
            <a:endParaRPr lang="en-US" dirty="0">
              <a:latin typeface="+mj-lt"/>
            </a:endParaRPr>
          </a:p>
        </p:txBody>
      </p:sp>
      <p:sp>
        <p:nvSpPr>
          <p:cNvPr id="7" name="&quot;No&quot; Symbol 6"/>
          <p:cNvSpPr/>
          <p:nvPr/>
        </p:nvSpPr>
        <p:spPr>
          <a:xfrm>
            <a:off x="1175657" y="1615044"/>
            <a:ext cx="486888" cy="464060"/>
          </a:xfrm>
          <a:prstGeom prst="noSmoking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16925" y="1699093"/>
            <a:ext cx="6602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You don’t have the operating system installed.</a:t>
            </a:r>
            <a:endParaRPr lang="en-US" dirty="0"/>
          </a:p>
        </p:txBody>
      </p:sp>
      <p:sp>
        <p:nvSpPr>
          <p:cNvPr id="9" name="Chevron 8"/>
          <p:cNvSpPr/>
          <p:nvPr/>
        </p:nvSpPr>
        <p:spPr>
          <a:xfrm>
            <a:off x="3411304" y="4991240"/>
            <a:ext cx="855023" cy="985652"/>
          </a:xfrm>
          <a:prstGeom prst="chevr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66694" y="4883901"/>
            <a:ext cx="6479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smtClean="0"/>
              <a:t>Turn off this PC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32063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>
            <a:hlinkClick r:id="rId3" action="ppaction://hlinksldjump"/>
          </p:cNvPr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Welcome to Setup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1175657" y="2079104"/>
            <a:ext cx="86927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Welcome to </a:t>
            </a:r>
            <a:r>
              <a:rPr lang="en-US" dirty="0" err="1" smtClean="0">
                <a:latin typeface="+mj-lt"/>
              </a:rPr>
              <a:t>Notia</a:t>
            </a:r>
            <a:r>
              <a:rPr lang="en-US" dirty="0" smtClean="0">
                <a:latin typeface="+mj-lt"/>
              </a:rPr>
              <a:t> Enterprise! </a:t>
            </a:r>
            <a:r>
              <a:rPr lang="en-US" dirty="0" smtClean="0">
                <a:latin typeface="+mj-lt"/>
              </a:rPr>
              <a:t>This setup will guide you through installation and setup.</a:t>
            </a:r>
          </a:p>
          <a:p>
            <a:r>
              <a:rPr lang="en-US" dirty="0" smtClean="0">
                <a:latin typeface="+mj-lt"/>
              </a:rPr>
              <a:t>Some settings have been pre-configured by your manufacturer or IT Administrator.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If you don’t have an IT Administrator, your manufacturer has not confirmed to set any </a:t>
            </a:r>
            <a:r>
              <a:rPr lang="en-US" dirty="0" err="1" smtClean="0">
                <a:latin typeface="+mj-lt"/>
              </a:rPr>
              <a:t>Notia</a:t>
            </a:r>
            <a:r>
              <a:rPr lang="en-US" dirty="0" smtClean="0">
                <a:latin typeface="+mj-lt"/>
              </a:rPr>
              <a:t> settings, or if your IT Administrator allows for a fresh installation, please turn off the system and use another setup CD/DVD/USB</a:t>
            </a:r>
            <a:r>
              <a:rPr lang="en-US" dirty="0" smtClean="0">
                <a:latin typeface="+mj-lt"/>
              </a:rPr>
              <a:t>.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If you are here for something different, you may click on the </a:t>
            </a:r>
            <a:r>
              <a:rPr lang="en-US" dirty="0" err="1" smtClean="0">
                <a:latin typeface="+mj-lt"/>
              </a:rPr>
              <a:t>Notia</a:t>
            </a:r>
            <a:r>
              <a:rPr lang="en-US" dirty="0" smtClean="0">
                <a:latin typeface="+mj-lt"/>
              </a:rPr>
              <a:t> icon at any time before you begin installation and at any time the system is not counting down or loading.</a:t>
            </a:r>
            <a:endParaRPr lang="en-US" dirty="0">
              <a:latin typeface="+mj-lt"/>
            </a:endParaRPr>
          </a:p>
        </p:txBody>
      </p:sp>
      <p:sp>
        <p:nvSpPr>
          <p:cNvPr id="7" name="&quot;No&quot; Symbol 6"/>
          <p:cNvSpPr/>
          <p:nvPr/>
        </p:nvSpPr>
        <p:spPr>
          <a:xfrm>
            <a:off x="1175657" y="1615044"/>
            <a:ext cx="486888" cy="464060"/>
          </a:xfrm>
          <a:prstGeom prst="noSmoking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16925" y="1699093"/>
            <a:ext cx="584265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Required fonts have not been installed; </a:t>
            </a:r>
            <a:r>
              <a:rPr lang="en-US" dirty="0" err="1" smtClean="0"/>
              <a:t>Notia</a:t>
            </a:r>
            <a:r>
              <a:rPr lang="en-US" dirty="0" smtClean="0"/>
              <a:t> will use Calibri</a:t>
            </a:r>
            <a:endParaRPr lang="en-US" dirty="0"/>
          </a:p>
        </p:txBody>
      </p:sp>
      <p:sp>
        <p:nvSpPr>
          <p:cNvPr id="9" name="Chevron 8"/>
          <p:cNvSpPr/>
          <p:nvPr/>
        </p:nvSpPr>
        <p:spPr>
          <a:xfrm>
            <a:off x="4460174" y="4991241"/>
            <a:ext cx="855023" cy="985652"/>
          </a:xfrm>
          <a:prstGeom prst="chevr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67646" y="4883902"/>
            <a:ext cx="3467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Begin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88608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6482862"/>
            <a:ext cx="11734800" cy="37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Slice it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ardrop 6"/>
          <p:cNvSpPr/>
          <p:nvPr/>
        </p:nvSpPr>
        <p:spPr>
          <a:xfrm>
            <a:off x="1807595" y="2424264"/>
            <a:ext cx="1976718" cy="1963270"/>
          </a:xfrm>
          <a:prstGeom prst="teardrop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68615" y="2424264"/>
            <a:ext cx="66587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Futura Medium" charset="0"/>
                <a:ea typeface="Futura Medium" charset="0"/>
                <a:cs typeface="Futura Medium" charset="0"/>
              </a:rPr>
              <a:t>NOTIA 4</a:t>
            </a:r>
            <a:endParaRPr lang="en-US" sz="7200" dirty="0">
              <a:solidFill>
                <a:schemeClr val="bg1"/>
              </a:solidFill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85846" y="3540369"/>
            <a:ext cx="402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Shutting down</a:t>
            </a:r>
            <a:r>
              <a:rPr lang="mr-IN" sz="3600" dirty="0" smtClean="0">
                <a:solidFill>
                  <a:schemeClr val="bg1"/>
                </a:solidFill>
                <a:latin typeface="Avenir Next Ultra Light" charset="0"/>
                <a:ea typeface="Avenir Next Ultra Light" charset="0"/>
                <a:cs typeface="Avenir Next Ultra Light" charset="0"/>
              </a:rPr>
              <a:t>…</a:t>
            </a:r>
            <a:endParaRPr lang="en-US" sz="3600" dirty="0">
              <a:solidFill>
                <a:schemeClr val="bg1"/>
              </a:solidFill>
              <a:latin typeface="Avenir Next Ultra Light" charset="0"/>
              <a:ea typeface="Avenir Next Ultra Light" charset="0"/>
              <a:cs typeface="Avenir Next Ultra Light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34248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985">
        <p:fade/>
      </p:transition>
    </mc:Choice>
    <mc:Fallback>
      <p:transition spd="med" advTm="99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>
            <a:hlinkClick r:id="rId3" action="ppaction://hlinksldjump"/>
          </p:cNvPr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103414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License Agreement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1175657" y="2079104"/>
            <a:ext cx="86927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Welcome to </a:t>
            </a:r>
            <a:r>
              <a:rPr lang="en-US" dirty="0" err="1" smtClean="0">
                <a:latin typeface="+mj-lt"/>
              </a:rPr>
              <a:t>Notia</a:t>
            </a:r>
            <a:r>
              <a:rPr lang="en-US" dirty="0" smtClean="0">
                <a:latin typeface="+mj-lt"/>
              </a:rPr>
              <a:t> Enterprise! </a:t>
            </a:r>
            <a:r>
              <a:rPr lang="en-US" dirty="0" smtClean="0">
                <a:latin typeface="+mj-lt"/>
              </a:rPr>
              <a:t>This setup will guide you through installation and setup.</a:t>
            </a:r>
          </a:p>
          <a:p>
            <a:r>
              <a:rPr lang="en-US" dirty="0" smtClean="0">
                <a:latin typeface="+mj-lt"/>
              </a:rPr>
              <a:t>Some settings have been pre-configured by your manufacturer or IT Administrator.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If you don’t have an IT Administrator, your manufacturer has not confirmed to set any </a:t>
            </a:r>
            <a:r>
              <a:rPr lang="en-US" dirty="0" err="1" smtClean="0">
                <a:latin typeface="+mj-lt"/>
              </a:rPr>
              <a:t>Notia</a:t>
            </a:r>
            <a:r>
              <a:rPr lang="en-US" dirty="0" smtClean="0">
                <a:latin typeface="+mj-lt"/>
              </a:rPr>
              <a:t> settings, or if your IT Administrator allows for a fresh installation, please turn off the system and use another setup CD/DVD/USB.</a:t>
            </a:r>
            <a:endParaRPr lang="en-US" dirty="0">
              <a:latin typeface="+mj-lt"/>
            </a:endParaRPr>
          </a:p>
        </p:txBody>
      </p:sp>
      <p:sp>
        <p:nvSpPr>
          <p:cNvPr id="7" name="&quot;No&quot; Symbol 6"/>
          <p:cNvSpPr/>
          <p:nvPr/>
        </p:nvSpPr>
        <p:spPr>
          <a:xfrm>
            <a:off x="1175657" y="1615044"/>
            <a:ext cx="486888" cy="464060"/>
          </a:xfrm>
          <a:prstGeom prst="noSmoking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16925" y="1699093"/>
            <a:ext cx="584265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Required fonts have not been installed; </a:t>
            </a:r>
            <a:r>
              <a:rPr lang="en-US" dirty="0" err="1" smtClean="0"/>
              <a:t>Notia</a:t>
            </a:r>
            <a:r>
              <a:rPr lang="en-US" dirty="0" smtClean="0"/>
              <a:t> will use Calibri</a:t>
            </a:r>
            <a:endParaRPr lang="en-US" dirty="0"/>
          </a:p>
        </p:txBody>
      </p:sp>
      <p:sp>
        <p:nvSpPr>
          <p:cNvPr id="9" name="Chevron 8"/>
          <p:cNvSpPr/>
          <p:nvPr/>
        </p:nvSpPr>
        <p:spPr>
          <a:xfrm>
            <a:off x="3142363" y="4722300"/>
            <a:ext cx="855023" cy="985652"/>
          </a:xfrm>
          <a:prstGeom prst="chevr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97386" y="4753845"/>
            <a:ext cx="71381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600" dirty="0" smtClean="0"/>
              <a:t>I understand, continue.</a:t>
            </a:r>
            <a:endParaRPr lang="en-US" sz="5600" dirty="0"/>
          </a:p>
        </p:txBody>
      </p:sp>
      <p:sp>
        <p:nvSpPr>
          <p:cNvPr id="11" name="TextBox 10">
            <a:hlinkClick r:id="" action="ppaction://hlinkshowjump?jump=lastslide"/>
          </p:cNvPr>
          <p:cNvSpPr txBox="1"/>
          <p:nvPr/>
        </p:nvSpPr>
        <p:spPr>
          <a:xfrm>
            <a:off x="3997386" y="5584842"/>
            <a:ext cx="3859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 do not agree, turn off this PC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4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5087179" y="2730200"/>
            <a:ext cx="1852550" cy="1779456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9" name="Teardrop 8"/>
          <p:cNvSpPr/>
          <p:nvPr/>
        </p:nvSpPr>
        <p:spPr>
          <a:xfrm>
            <a:off x="106878" y="129432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473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7"/>
    </mc:Choice>
    <mc:Fallback xmlns=""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>
            <a:hlinkClick r:id="rId3" action="ppaction://hlinksldjump"/>
          </p:cNvPr>
          <p:cNvSpPr/>
          <p:nvPr/>
        </p:nvSpPr>
        <p:spPr>
          <a:xfrm>
            <a:off x="106878" y="118753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hlinkClick r:id="rId3" action="ppaction://hlinksldjump"/>
          </p:cNvPr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878" y="498764"/>
            <a:ext cx="72439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/>
              <a:t>Partition Setup</a:t>
            </a:r>
            <a:endParaRPr lang="en-US" sz="7200" dirty="0"/>
          </a:p>
        </p:txBody>
      </p:sp>
      <p:sp>
        <p:nvSpPr>
          <p:cNvPr id="6" name="TextBox 5"/>
          <p:cNvSpPr txBox="1"/>
          <p:nvPr/>
        </p:nvSpPr>
        <p:spPr>
          <a:xfrm>
            <a:off x="486888" y="1514427"/>
            <a:ext cx="8692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We need to setup your partition. Thankfully, we have a recommended partition setup for you.  This is the setup.</a:t>
            </a:r>
            <a:endParaRPr lang="en-US" dirty="0">
              <a:latin typeface="+mj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605641" y="2493818"/>
            <a:ext cx="783771" cy="819398"/>
          </a:xfrm>
          <a:prstGeom prst="ellipse">
            <a:avLst/>
          </a:prstGeom>
          <a:noFill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76842" y="2646218"/>
            <a:ext cx="441367" cy="530203"/>
          </a:xfrm>
          <a:prstGeom prst="ellipse">
            <a:avLst/>
          </a:prstGeom>
          <a:noFill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86888" y="2303813"/>
            <a:ext cx="1021278" cy="13424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1389412" y="3051958"/>
            <a:ext cx="0" cy="47501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650670" y="2303813"/>
            <a:ext cx="5700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Drive C: - Allocated 425 GB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956956" y="3646276"/>
            <a:ext cx="5189517" cy="10801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105896" y="3646276"/>
            <a:ext cx="2040577" cy="108010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ardrop 6"/>
          <p:cNvSpPr/>
          <p:nvPr/>
        </p:nvSpPr>
        <p:spPr>
          <a:xfrm>
            <a:off x="6852062" y="3925070"/>
            <a:ext cx="498765" cy="522514"/>
          </a:xfrm>
          <a:prstGeom prst="teardrop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nut 7"/>
          <p:cNvSpPr/>
          <p:nvPr/>
        </p:nvSpPr>
        <p:spPr>
          <a:xfrm>
            <a:off x="4175167" y="3844774"/>
            <a:ext cx="712519" cy="683106"/>
          </a:xfrm>
          <a:prstGeom prst="don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hevron 11"/>
          <p:cNvSpPr/>
          <p:nvPr/>
        </p:nvSpPr>
        <p:spPr>
          <a:xfrm>
            <a:off x="4460174" y="4991241"/>
            <a:ext cx="855023" cy="985652"/>
          </a:xfrm>
          <a:prstGeom prst="chevron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67646" y="4883902"/>
            <a:ext cx="3467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smtClean="0"/>
              <a:t>Next</a:t>
            </a:r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62503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ardrop 1"/>
          <p:cNvSpPr/>
          <p:nvPr/>
        </p:nvSpPr>
        <p:spPr>
          <a:xfrm>
            <a:off x="5087179" y="2730200"/>
            <a:ext cx="1852550" cy="1779456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642" y="118753"/>
            <a:ext cx="1401288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ea typeface="Futura" charset="0"/>
                <a:cs typeface="Futura" charset="0"/>
              </a:rPr>
              <a:t>Notia</a:t>
            </a:r>
            <a:endParaRPr lang="en-US" b="1" dirty="0">
              <a:ea typeface="Futura" charset="0"/>
              <a:cs typeface="Futur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75917" y="129432"/>
            <a:ext cx="1318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Sat 9:29 PM</a:t>
            </a:r>
            <a:endParaRPr lang="en-US" dirty="0"/>
          </a:p>
        </p:txBody>
      </p:sp>
      <p:sp>
        <p:nvSpPr>
          <p:cNvPr id="9" name="Teardrop 8"/>
          <p:cNvSpPr/>
          <p:nvPr/>
        </p:nvSpPr>
        <p:spPr>
          <a:xfrm>
            <a:off x="106878" y="129432"/>
            <a:ext cx="380010" cy="380011"/>
          </a:xfrm>
          <a:prstGeom prst="teardrop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2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2.9|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2.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2.9|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.8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2.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.8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2.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2.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2.9|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2.2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.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2.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2.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2.9|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2.9|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2.9|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2.9|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7|2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898</Words>
  <Application>Microsoft Macintosh PowerPoint</Application>
  <PresentationFormat>Widescreen</PresentationFormat>
  <Paragraphs>212</Paragraphs>
  <Slides>50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61" baseType="lpstr">
      <vt:lpstr>Avenir Next</vt:lpstr>
      <vt:lpstr>Avenir Next Ultra Light</vt:lpstr>
      <vt:lpstr>Calibri</vt:lpstr>
      <vt:lpstr>Calibri Light</vt:lpstr>
      <vt:lpstr>Courier New</vt:lpstr>
      <vt:lpstr>Futura</vt:lpstr>
      <vt:lpstr>Futura Medium</vt:lpstr>
      <vt:lpstr>Helvetica Neue UltraLight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109</cp:revision>
  <dcterms:created xsi:type="dcterms:W3CDTF">2018-03-17T21:46:46Z</dcterms:created>
  <dcterms:modified xsi:type="dcterms:W3CDTF">2018-03-18T18:15:33Z</dcterms:modified>
</cp:coreProperties>
</file>

<file path=docProps/thumbnail.jpeg>
</file>